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58" r:id="rId5"/>
    <p:sldId id="259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60" r:id="rId14"/>
    <p:sldId id="270" r:id="rId15"/>
    <p:sldId id="276" r:id="rId16"/>
    <p:sldId id="271" r:id="rId17"/>
    <p:sldId id="272" r:id="rId18"/>
    <p:sldId id="273" r:id="rId19"/>
    <p:sldId id="274" r:id="rId20"/>
    <p:sldId id="261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179BF35-9627-49BF-80DE-77A4966DB122}">
          <p14:sldIdLst>
            <p14:sldId id="256"/>
            <p14:sldId id="257"/>
            <p14:sldId id="262"/>
            <p14:sldId id="258"/>
            <p14:sldId id="259"/>
            <p14:sldId id="264"/>
            <p14:sldId id="263"/>
            <p14:sldId id="265"/>
            <p14:sldId id="266"/>
            <p14:sldId id="267"/>
            <p14:sldId id="268"/>
            <p14:sldId id="269"/>
            <p14:sldId id="260"/>
            <p14:sldId id="270"/>
            <p14:sldId id="276"/>
            <p14:sldId id="271"/>
            <p14:sldId id="272"/>
            <p14:sldId id="273"/>
            <p14:sldId id="274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21" autoAdjust="0"/>
  </p:normalViewPr>
  <p:slideViewPr>
    <p:cSldViewPr snapToGrid="0">
      <p:cViewPr varScale="1">
        <p:scale>
          <a:sx n="71" d="100"/>
          <a:sy n="71" d="100"/>
        </p:scale>
        <p:origin x="110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8A9A1-CCFC-446E-9FFE-EECF423BA948}" type="datetimeFigureOut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66DA9-FFA7-4A57-8825-4639E44F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67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Historical summary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</a:rPr>
              <a:t> 會挑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</a:rPr>
              <a:t>組，選與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input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</a:rPr>
              <a:t>相同字最多前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</a:rPr>
              <a:t>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66DA9-FFA7-4A57-8825-4639E44F827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04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66DA9-FFA7-4A57-8825-4639E44F827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03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HSSC</a:t>
            </a:r>
            <a:r>
              <a:rPr lang="zh-TW" altLang="en-US" dirty="0"/>
              <a:t>與</a:t>
            </a:r>
            <a:r>
              <a:rPr lang="en-US" altLang="zh-TW" dirty="0"/>
              <a:t>S2S</a:t>
            </a:r>
            <a:r>
              <a:rPr lang="zh-TW" altLang="en-US" dirty="0"/>
              <a:t>相同</a:t>
            </a:r>
            <a:r>
              <a:rPr lang="en-US" altLang="zh-TW" dirty="0"/>
              <a:t>,</a:t>
            </a:r>
            <a:r>
              <a:rPr lang="zh-TW" altLang="en-US" dirty="0"/>
              <a:t>只是多預測</a:t>
            </a:r>
            <a:r>
              <a:rPr lang="en-US" altLang="zh-TW" dirty="0"/>
              <a:t>rating</a:t>
            </a:r>
          </a:p>
          <a:p>
            <a:r>
              <a:rPr lang="en-US" altLang="zh-TW" dirty="0" err="1"/>
              <a:t>memAttr</a:t>
            </a:r>
            <a:r>
              <a:rPr lang="zh-TW" altLang="en-US" dirty="0"/>
              <a:t>與這篇在</a:t>
            </a:r>
            <a:r>
              <a:rPr lang="en-US" altLang="zh-TW" dirty="0"/>
              <a:t>encoder</a:t>
            </a:r>
            <a:r>
              <a:rPr lang="zh-TW" altLang="en-US" sz="1200" b="0" dirty="0">
                <a:solidFill>
                  <a:srgbClr val="7030A0"/>
                </a:solidFill>
              </a:rPr>
              <a:t>部分相同，</a:t>
            </a:r>
            <a:r>
              <a:rPr lang="en-US" altLang="zh-TW" sz="1200" b="0" dirty="0">
                <a:solidFill>
                  <a:srgbClr val="7030A0"/>
                </a:solidFill>
              </a:rPr>
              <a:t>decoder</a:t>
            </a:r>
            <a:r>
              <a:rPr lang="zh-TW" altLang="en-US" sz="1200" b="0" dirty="0">
                <a:solidFill>
                  <a:srgbClr val="7030A0"/>
                </a:solidFill>
              </a:rPr>
              <a:t>沒有</a:t>
            </a:r>
            <a:r>
              <a:rPr lang="en-US" altLang="zh-TW" sz="1200" b="0" dirty="0">
                <a:solidFill>
                  <a:srgbClr val="7030A0"/>
                </a:solidFill>
              </a:rPr>
              <a:t>memory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USN</a:t>
            </a:r>
            <a:r>
              <a:rPr lang="zh-TW" altLang="en-US" dirty="0"/>
              <a:t>只使用</a:t>
            </a:r>
            <a:r>
              <a:rPr lang="en-US" altLang="zh-TW" dirty="0"/>
              <a:t>user</a:t>
            </a:r>
            <a:r>
              <a:rPr lang="zh-TW" altLang="en-US" dirty="0"/>
              <a:t>和這</a:t>
            </a:r>
            <a:r>
              <a:rPr lang="en-US" altLang="zh-TW" dirty="0"/>
              <a:t>user</a:t>
            </a:r>
            <a:r>
              <a:rPr lang="zh-TW" altLang="en-US" dirty="0"/>
              <a:t>過往的</a:t>
            </a:r>
            <a:r>
              <a:rPr lang="en-US" altLang="zh-TW" dirty="0"/>
              <a:t>review</a:t>
            </a:r>
            <a:r>
              <a:rPr lang="zh-TW" altLang="en-US" dirty="0"/>
              <a:t>和對應</a:t>
            </a:r>
            <a:r>
              <a:rPr lang="en-US" altLang="zh-TW" dirty="0"/>
              <a:t>summary</a:t>
            </a:r>
            <a:r>
              <a:rPr lang="zh-TW" altLang="en-US" dirty="0"/>
              <a:t>資訊，而且就只有在</a:t>
            </a:r>
            <a:r>
              <a:rPr lang="en-US" altLang="zh-TW" dirty="0"/>
              <a:t>decoder</a:t>
            </a:r>
            <a:r>
              <a:rPr lang="zh-TW" altLang="en-US" dirty="0"/>
              <a:t>計算</a:t>
            </a:r>
            <a:r>
              <a:rPr lang="en-US" altLang="zh-TW" dirty="0"/>
              <a:t>attention</a:t>
            </a:r>
            <a:r>
              <a:rPr lang="zh-TW" altLang="en-US" dirty="0"/>
              <a:t>影響生成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Dual-view</a:t>
            </a:r>
            <a:r>
              <a:rPr lang="zh-TW" altLang="en-US" dirty="0"/>
              <a:t>與</a:t>
            </a:r>
            <a:r>
              <a:rPr lang="en-US" altLang="zh-TW" dirty="0"/>
              <a:t>HSSC</a:t>
            </a:r>
            <a:r>
              <a:rPr lang="zh-TW" altLang="en-US" dirty="0"/>
              <a:t>類似，</a:t>
            </a:r>
            <a:r>
              <a:rPr lang="en-US" altLang="zh-TW" dirty="0"/>
              <a:t>multi-task</a:t>
            </a:r>
            <a:r>
              <a:rPr lang="zh-TW" altLang="en-US" dirty="0"/>
              <a:t>想法預測語意和生成摘要</a:t>
            </a:r>
            <a:endParaRPr lang="en-US" altLang="zh-TW" dirty="0"/>
          </a:p>
          <a:p>
            <a:r>
              <a:rPr lang="en-US" altLang="zh-TW" dirty="0"/>
              <a:t>Transformer</a:t>
            </a:r>
            <a:r>
              <a:rPr lang="zh-TW" altLang="en-US" dirty="0"/>
              <a:t>與</a:t>
            </a:r>
            <a:r>
              <a:rPr lang="en-US" altLang="zh-TW" dirty="0"/>
              <a:t>S2S</a:t>
            </a:r>
            <a:r>
              <a:rPr lang="zh-TW" altLang="en-US" dirty="0"/>
              <a:t>相同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66DA9-FFA7-4A57-8825-4639E44F827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25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有提到</a:t>
            </a:r>
            <a:r>
              <a:rPr lang="en-US" altLang="zh-TW" dirty="0"/>
              <a:t>aspect</a:t>
            </a:r>
            <a:r>
              <a:rPr lang="zh-TW" altLang="en-US" dirty="0"/>
              <a:t>且更精確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66DA9-FFA7-4A57-8825-4639E44F827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65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CC6782-48DB-4895-9355-AE18F0EA5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41F5DC2-9C7E-4364-B202-85DF5DBF0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BA5265-D266-4F8D-9262-5FE93977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A58E-BFFC-435E-AD3F-3EF564990E87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677181-1CBE-439A-8AC4-E23EF937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333DE1-A7DE-4DBA-84E6-F49C8178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31681E7B-7266-49BB-AEC4-7795AFB27CB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886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98E1EC-7712-4111-924B-5816D007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4C8A27E-50D3-429E-B537-3B00EFA02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6B0102-043F-4759-83F6-353DBCB1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D3E6-27FB-4DD2-A807-4FDAB14E1FE8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1430FF-C30B-4F73-8D76-518E900C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5F5C8D-5748-48D2-9DB8-4B704E0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59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2E395EA-838F-4298-B656-46E7F6876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AB2840D-4C84-406A-A2A9-92F9669A1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0F9EF4-2A43-453C-825D-C86C36DF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C770-3883-4F8A-ACC7-1C3577463541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E15C83-8A5B-4050-89FD-459B04A2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4B5564-4818-41B7-8429-389BA1D1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29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F54301-B124-4B32-BD13-2A76F7C1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B19B58-6E51-47DF-B081-7D4C26681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82092E-F6CB-4327-B2EE-3A8F95B6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0B-BB81-4036-879D-9FD91F7C0D65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C483E4-625F-4D37-9502-FB599DB8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3FAD4A-7B6F-4AE5-92CC-131148CE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777" y="6356350"/>
            <a:ext cx="27432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31681E7B-7266-49BB-AEC4-7795AFB27CB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067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B8290-70AF-46B5-BF93-E28BA982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4E76961-4138-4E36-8C5E-157C45340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B9E342-3E49-462E-9DB1-8923EDED9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599A-56AB-4D0D-9667-4351C67525C4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236A5E-F1CC-41A8-91DF-A5B53A7B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ECD641-7B73-41BA-B73F-ECE4FDDA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26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8BFA5E-93F9-4539-AA23-307A5A82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B05441-D8D8-4A78-A2CD-00E9D5C43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1E6F987-652C-4BA2-8147-13024E382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7FCD150-000B-4AA2-81B5-48E7448F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93F-E2BF-4554-91B0-012CC715E7C5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D5FF0C-983A-4304-930C-B2C4D7D6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23188B-6B8B-4179-919C-86218696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79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AAE510-5267-4FC1-AA4F-EB86D1F4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A525E80-989D-4333-9276-EDD6ED292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A1539F-8C13-414F-A3DE-B6DEE7B97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3F06967-3D09-478C-9E0A-B4337F1CD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BF24863-65FD-47A8-A067-D107881E8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A8A7FAE-4E8C-44B3-811F-97C779B5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114C-20BC-46B9-99A3-C2D8B932506D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238D9A5-73DD-42FD-BA04-721B74BE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126BEF2-0C95-4F33-885B-B11850A1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63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4C3BC-F68F-4AC1-A431-3C449BF5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01D75EC-C782-4D96-846C-114C7C28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978A-21D6-4470-9F17-E721C015DBB9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F1A26A-E924-4240-85CA-BBA5BA4A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C14665-F438-4C4C-9112-857EE83C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51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78607C9-DD2E-466C-85FD-9E91AC38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73DB-685D-4776-B229-BA27A3205FCC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83C32B1-9CB2-44FF-B46D-BF12C7DA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EE653F-7DCA-4082-B234-D36D438C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46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4FFADD-5A3A-4CA3-B696-F8E99700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C02A58-BE2F-4DD0-83AA-610FF2CA8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4739BB-71D7-436B-BD1D-BDB320C21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79ADD7-7E58-4511-B830-85C68D5D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1D47-0863-4D8C-BE9A-98C757187E57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F69DD7-8600-45F7-84AC-85EB405C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00ABB9D-0FCB-47AA-94A9-EB766C23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05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D918B9-251C-4E7B-9C38-143EDD51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264804B-FA7C-4326-9D8A-B28B1E0C0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E4F0B90-BC15-49D4-B238-D1C54A079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2F719E-CBD0-422D-BC1C-44F1F7C9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8471-7F8E-498C-9BFE-8C9120E4E203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6D5BE4-4101-417A-969B-2AB72BEE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70563BE-5A48-4709-AD3B-54E19130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4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5BA5CB6-AD81-4C19-8415-DE29A580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342606-EAB7-4A71-8B99-9EBC89E32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13B57B-1320-4EDA-BCB5-690A7D232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80FE-3F9B-443E-809C-B7A89BC8FCD2}" type="datetime1">
              <a:rPr lang="zh-TW" altLang="en-US" smtClean="0"/>
              <a:t>2022/2/10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5D22AF-6D3F-4F2E-BADB-6FFE281F4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07827B-070B-4F70-BEFD-6A5B73EB9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1E7B-7266-49BB-AEC4-7795AFB27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6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704D8C-A643-4145-B1E2-5AE38E20C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TW" dirty="0"/>
              <a:t>Transformer Reasoning Network for Personalized Review Summarization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01977C8-FB22-4F5D-A011-7437D8DE5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1124"/>
            <a:ext cx="9144000" cy="1655762"/>
          </a:xfrm>
          <a:solidFill>
            <a:schemeClr val="bg2">
              <a:alpha val="52157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altLang="zh-TW" dirty="0"/>
              <a:t>Advisor: JIA-LING, KOH</a:t>
            </a:r>
          </a:p>
          <a:p>
            <a:pPr algn="l"/>
            <a:r>
              <a:rPr lang="en-US" altLang="zh-TW" dirty="0"/>
              <a:t>Source: SIGIR 21</a:t>
            </a:r>
          </a:p>
          <a:p>
            <a:pPr algn="l"/>
            <a:r>
              <a:rPr lang="en-US" altLang="zh-TW" dirty="0"/>
              <a:t>SPEAKER: Rui Ze</a:t>
            </a:r>
            <a:r>
              <a:rPr lang="zh-TW" altLang="en-US" dirty="0"/>
              <a:t> </a:t>
            </a:r>
            <a:r>
              <a:rPr lang="en-US" altLang="zh-TW" dirty="0"/>
              <a:t>Fang</a:t>
            </a:r>
          </a:p>
          <a:p>
            <a:pPr algn="l"/>
            <a:r>
              <a:rPr lang="en-US" altLang="zh-TW" dirty="0"/>
              <a:t>DATE: 2022/02</a:t>
            </a:r>
            <a:endParaRPr lang="zh-TW" altLang="en-US" dirty="0"/>
          </a:p>
          <a:p>
            <a:pPr algn="l"/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EBDC5F5D-414A-4E87-9F45-730637C2D28E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0394806-4B62-408E-AA87-A76217D3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68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id="{F809B64E-677E-40A2-A4A6-A3763B8DD54B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BC0288C-120E-4CD2-9B22-48B4CBEDC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Method -</a:t>
            </a:r>
            <a:r>
              <a:rPr lang="zh-TW" altLang="en-US" b="1" dirty="0"/>
              <a:t> </a:t>
            </a:r>
            <a:r>
              <a:rPr lang="en-US" altLang="zh-TW" b="1" dirty="0"/>
              <a:t>Decoder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76B5833-3D51-4E34-B76D-2076FE33A1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47792" cy="4351338"/>
              </a:xfrm>
            </p:spPr>
            <p:txBody>
              <a:bodyPr/>
              <a:lstStyle/>
              <a:p>
                <a:r>
                  <a:rPr lang="en-US" altLang="zh-TW" dirty="0"/>
                  <a:t>Historical reasoning memory</a:t>
                </a:r>
              </a:p>
              <a:p>
                <a:pPr marL="0" indent="0">
                  <a:buNone/>
                </a:pPr>
                <a:r>
                  <a:rPr lang="zh-TW" altLang="en-US" dirty="0"/>
                  <a:t>由</a:t>
                </a:r>
                <a:r>
                  <a:rPr lang="en-US" altLang="zh-TW" dirty="0"/>
                  <a:t>Historical summaries</a:t>
                </a:r>
                <a:r>
                  <a:rPr lang="zh-TW" altLang="en-US" dirty="0"/>
                  <a:t>中所有</a:t>
                </a:r>
                <a:r>
                  <a:rPr lang="en-US" altLang="zh-TW" dirty="0"/>
                  <a:t>word</a:t>
                </a:r>
                <a:r>
                  <a:rPr lang="zh-TW" altLang="en-US" dirty="0"/>
                  <a:t>的</a:t>
                </a:r>
                <a:r>
                  <a:rPr lang="en-US" altLang="zh-TW" dirty="0"/>
                  <a:t>embedding</a:t>
                </a:r>
                <a:r>
                  <a:rPr lang="zh-TW" altLang="en-US" dirty="0"/>
                  <a:t>組成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=&gt; M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, · · ·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altLang="zh-TW" dirty="0"/>
                  <a:t>}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76B5833-3D51-4E34-B76D-2076FE33A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47792" cy="4351338"/>
              </a:xfrm>
              <a:blipFill>
                <a:blip r:embed="rId2"/>
                <a:stretch>
                  <a:fillRect l="-2117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452E99-C457-4B0C-B41F-04F8C156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314DCE-E45E-4B6F-A25F-1A53AE9F4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73"/>
          <a:stretch/>
        </p:blipFill>
        <p:spPr>
          <a:xfrm>
            <a:off x="7302512" y="0"/>
            <a:ext cx="3811802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393DFEC-52C3-4302-9E71-A2302715A601}"/>
              </a:ext>
            </a:extLst>
          </p:cNvPr>
          <p:cNvSpPr/>
          <p:nvPr/>
        </p:nvSpPr>
        <p:spPr>
          <a:xfrm>
            <a:off x="7595119" y="3919097"/>
            <a:ext cx="2425959" cy="643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6F45A23D-2354-4AAF-8D6F-1F1675A28A38}"/>
              </a:ext>
            </a:extLst>
          </p:cNvPr>
          <p:cNvGrpSpPr/>
          <p:nvPr/>
        </p:nvGrpSpPr>
        <p:grpSpPr>
          <a:xfrm>
            <a:off x="2064636" y="4141236"/>
            <a:ext cx="2201463" cy="2035727"/>
            <a:chOff x="4661484" y="4149499"/>
            <a:chExt cx="2201463" cy="203572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6AAA28C-803F-424E-A474-E4BE4CB46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1484" y="4149499"/>
              <a:ext cx="2201463" cy="2027464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A0A7D359-A4D3-43BA-9F7E-75CAD4884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3467" b="9180"/>
            <a:stretch/>
          </p:blipFill>
          <p:spPr>
            <a:xfrm>
              <a:off x="5609608" y="4885976"/>
              <a:ext cx="403918" cy="5036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85E8F4D0-497F-49A5-B50E-6CF9249BF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3467" b="9180"/>
            <a:stretch/>
          </p:blipFill>
          <p:spPr>
            <a:xfrm>
              <a:off x="5627537" y="5622453"/>
              <a:ext cx="403918" cy="5036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A11670C-1D39-40E7-9F59-AFC32F9157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3467" b="9180"/>
            <a:stretch/>
          </p:blipFill>
          <p:spPr>
            <a:xfrm>
              <a:off x="4932498" y="5829705"/>
              <a:ext cx="278519" cy="3472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6A7A3BA2-C0A9-4A63-AF4A-58B72FDE7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3467" b="9180"/>
            <a:stretch/>
          </p:blipFill>
          <p:spPr>
            <a:xfrm>
              <a:off x="4955787" y="5042324"/>
              <a:ext cx="278519" cy="3472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D3FE8926-5692-4FF1-9182-79C3BEE40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3467" b="9180"/>
            <a:stretch/>
          </p:blipFill>
          <p:spPr>
            <a:xfrm>
              <a:off x="4955787" y="4355683"/>
              <a:ext cx="278519" cy="3472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21339B40-0418-4782-B9E9-483199B7B7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3467" b="9180"/>
            <a:stretch/>
          </p:blipFill>
          <p:spPr>
            <a:xfrm>
              <a:off x="6401375" y="5837968"/>
              <a:ext cx="278519" cy="3472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93980492-76C6-4E8B-A766-B42DBB5F6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3467" b="9180"/>
            <a:stretch/>
          </p:blipFill>
          <p:spPr>
            <a:xfrm>
              <a:off x="6398623" y="5163231"/>
              <a:ext cx="278519" cy="3472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E28C1267-8FD8-4BC1-8F0B-0C75470BF6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3467" b="9180"/>
            <a:stretch/>
          </p:blipFill>
          <p:spPr>
            <a:xfrm>
              <a:off x="6437881" y="4397544"/>
              <a:ext cx="278519" cy="3472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64D60F95-A7B6-4C75-9DB0-E279115A3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729" y="4073767"/>
            <a:ext cx="2347980" cy="21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00157 -0.152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7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>
            <a:extLst>
              <a:ext uri="{FF2B5EF4-FFF2-40B4-BE49-F238E27FC236}">
                <a16:creationId xmlns:a16="http://schemas.microsoft.com/office/drawing/2014/main" id="{E160F636-CD7E-4A19-9971-7788A6C1C34F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BE2F34B-BD9A-425C-8A4B-06A6D025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Method - Decoder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9770DD-DB53-4C7D-A23E-376606AE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97A37F4-5B92-4CAA-90EE-147F31978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73" b="48707"/>
          <a:stretch/>
        </p:blipFill>
        <p:spPr>
          <a:xfrm>
            <a:off x="7455415" y="217601"/>
            <a:ext cx="4610562" cy="425476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CDEE248-56C8-4647-8D65-493AA6EE8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2411800"/>
            <a:ext cx="4141382" cy="65173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64E49E-062C-4AF2-A40E-B0D0A723A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97062"/>
            <a:ext cx="5956331" cy="65173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BF3A990-AE91-4741-AA3F-764694FFA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42" y="5180372"/>
            <a:ext cx="7768378" cy="131250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03F12CD-EB18-45C5-9B10-4270F87B5DBF}"/>
              </a:ext>
            </a:extLst>
          </p:cNvPr>
          <p:cNvSpPr/>
          <p:nvPr/>
        </p:nvSpPr>
        <p:spPr>
          <a:xfrm>
            <a:off x="8247932" y="3697062"/>
            <a:ext cx="2743200" cy="7752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2E366A5-1885-4F58-BD87-5DFF0C32B764}"/>
              </a:ext>
            </a:extLst>
          </p:cNvPr>
          <p:cNvSpPr/>
          <p:nvPr/>
        </p:nvSpPr>
        <p:spPr>
          <a:xfrm>
            <a:off x="7882528" y="5303939"/>
            <a:ext cx="723590" cy="7752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>
            <a:extLst>
              <a:ext uri="{FF2B5EF4-FFF2-40B4-BE49-F238E27FC236}">
                <a16:creationId xmlns:a16="http://schemas.microsoft.com/office/drawing/2014/main" id="{1DCFCB2C-0611-45A6-BC65-7C336D96247F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91A6B2B-362A-4A5B-9B0B-31F8E94C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Loss function</a:t>
            </a:r>
            <a:endParaRPr lang="zh-TW" altLang="en-US" b="1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6EFE0A3-9493-48F7-9F17-EDB496915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7" y="2524125"/>
            <a:ext cx="5191125" cy="180975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42DA9A-8B65-4FFA-8899-42666F5B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605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id="{02ECA72E-FBA1-4F2D-9432-0B83E111FFDF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1B1EEB0-A424-4409-9B29-29EBDEF6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 - Dataset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5D36E9-3BD2-43F4-B3DF-1D343E21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6B0CC79-C871-4505-96AA-783178D8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22" y="1759445"/>
            <a:ext cx="9864156" cy="333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0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 9">
            <a:extLst>
              <a:ext uri="{FF2B5EF4-FFF2-40B4-BE49-F238E27FC236}">
                <a16:creationId xmlns:a16="http://schemas.microsoft.com/office/drawing/2014/main" id="{4F3F9C86-9892-4264-ADBA-C3F6B9B8FAE3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0ACB156-B7A1-4D54-9FEE-E9F7325A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6C16D52-E23A-47FE-A764-BB1CF477C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0376"/>
            <a:ext cx="10515600" cy="430183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DA2497-7632-423F-8E45-3901050C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B7A8C44-5C46-4021-9B6B-0495913119D3}"/>
              </a:ext>
            </a:extLst>
          </p:cNvPr>
          <p:cNvCxnSpPr/>
          <p:nvPr/>
        </p:nvCxnSpPr>
        <p:spPr>
          <a:xfrm>
            <a:off x="4036979" y="1782280"/>
            <a:ext cx="0" cy="4589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A3CEE08E-690E-4D31-8960-81A20EAED3D8}"/>
              </a:ext>
            </a:extLst>
          </p:cNvPr>
          <p:cNvSpPr/>
          <p:nvPr/>
        </p:nvSpPr>
        <p:spPr>
          <a:xfrm>
            <a:off x="10554511" y="1850376"/>
            <a:ext cx="799281" cy="4301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96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>
            <a:extLst>
              <a:ext uri="{FF2B5EF4-FFF2-40B4-BE49-F238E27FC236}">
                <a16:creationId xmlns:a16="http://schemas.microsoft.com/office/drawing/2014/main" id="{4FDB8520-FFFA-49FD-9A9B-1B570BA44EB4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56DB0A2-9F1A-4977-A607-215E7E4A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Rouge </a:t>
            </a:r>
            <a:endParaRPr lang="zh-TW" altLang="en-US" b="1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BD6FFD2-DBEE-4682-96A8-6FDCEDEAF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75" y="2592230"/>
            <a:ext cx="10328749" cy="390064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C1F43D-06AF-4C22-BE8E-EDE58451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68D119C-5B59-499E-AB9A-98F31762FF69}"/>
              </a:ext>
            </a:extLst>
          </p:cNvPr>
          <p:cNvSpPr txBox="1"/>
          <p:nvPr/>
        </p:nvSpPr>
        <p:spPr>
          <a:xfrm>
            <a:off x="1925618" y="2074488"/>
            <a:ext cx="855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Gold sentence: the cat was under the bed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32E5699-F648-4B99-8DD8-693C60B8E3CA}"/>
              </a:ext>
            </a:extLst>
          </p:cNvPr>
          <p:cNvSpPr txBox="1"/>
          <p:nvPr/>
        </p:nvSpPr>
        <p:spPr>
          <a:xfrm>
            <a:off x="1925618" y="1556746"/>
            <a:ext cx="855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Generate sentence: the cat was found under the bed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15830DB-2096-472F-8104-21A64B618B0A}"/>
              </a:ext>
            </a:extLst>
          </p:cNvPr>
          <p:cNvSpPr txBox="1"/>
          <p:nvPr/>
        </p:nvSpPr>
        <p:spPr>
          <a:xfrm>
            <a:off x="9057939" y="438839"/>
            <a:ext cx="252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Rouge 1 = 6/6</a:t>
            </a:r>
          </a:p>
          <a:p>
            <a:r>
              <a:rPr lang="en-US" altLang="zh-TW" sz="2400" dirty="0"/>
              <a:t>Rouge 2 = 4/5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380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>
            <a:extLst>
              <a:ext uri="{FF2B5EF4-FFF2-40B4-BE49-F238E27FC236}">
                <a16:creationId xmlns:a16="http://schemas.microsoft.com/office/drawing/2014/main" id="{D656BAA0-D691-4E7C-917D-FBC4E9A0665F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63C052A-0BAE-449F-8B99-5F7FD176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7EEE7F-9053-437B-AC09-D76D745F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7FCDE28F-E906-44B5-8EBE-F96F1E6CE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3389"/>
          <a:stretch/>
        </p:blipFill>
        <p:spPr>
          <a:xfrm>
            <a:off x="697818" y="2196840"/>
            <a:ext cx="11142916" cy="1213042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43E950BD-3B6D-4957-BC63-EFC4DF32C663}"/>
              </a:ext>
            </a:extLst>
          </p:cNvPr>
          <p:cNvGrpSpPr/>
          <p:nvPr/>
        </p:nvGrpSpPr>
        <p:grpSpPr>
          <a:xfrm>
            <a:off x="797597" y="3793788"/>
            <a:ext cx="10709894" cy="2316839"/>
            <a:chOff x="735331" y="3117493"/>
            <a:chExt cx="9426103" cy="188555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83B9EC2-AD41-4155-8F51-633141E17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3616"/>
            <a:stretch/>
          </p:blipFill>
          <p:spPr>
            <a:xfrm>
              <a:off x="735331" y="3117493"/>
              <a:ext cx="4877529" cy="1885556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8267677-5F1D-483F-9C45-4C0CCE2D5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744"/>
            <a:stretch/>
          </p:blipFill>
          <p:spPr>
            <a:xfrm>
              <a:off x="5612860" y="3117493"/>
              <a:ext cx="4548574" cy="1885556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4F5BA1C2-AEE9-4A38-B871-91A663C223E4}"/>
              </a:ext>
            </a:extLst>
          </p:cNvPr>
          <p:cNvSpPr/>
          <p:nvPr/>
        </p:nvSpPr>
        <p:spPr>
          <a:xfrm>
            <a:off x="6721812" y="2091447"/>
            <a:ext cx="1770435" cy="1456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BF1F12-0CCD-403B-8B93-CC3A1FD16BEC}"/>
              </a:ext>
            </a:extLst>
          </p:cNvPr>
          <p:cNvSpPr/>
          <p:nvPr/>
        </p:nvSpPr>
        <p:spPr>
          <a:xfrm>
            <a:off x="6306714" y="3766927"/>
            <a:ext cx="2759464" cy="2363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0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 9">
            <a:extLst>
              <a:ext uri="{FF2B5EF4-FFF2-40B4-BE49-F238E27FC236}">
                <a16:creationId xmlns:a16="http://schemas.microsoft.com/office/drawing/2014/main" id="{30573FBC-8687-4D30-94DF-A194D0C1F746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0ACB156-B7A1-4D54-9FEE-E9F7325A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6C16D52-E23A-47FE-A764-BB1CF477C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0376"/>
            <a:ext cx="10515600" cy="430183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DA2497-7632-423F-8E45-3901050C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B7A8C44-5C46-4021-9B6B-0495913119D3}"/>
              </a:ext>
            </a:extLst>
          </p:cNvPr>
          <p:cNvCxnSpPr/>
          <p:nvPr/>
        </p:nvCxnSpPr>
        <p:spPr>
          <a:xfrm>
            <a:off x="4036979" y="1782280"/>
            <a:ext cx="0" cy="4589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A3CEE08E-690E-4D31-8960-81A20EAED3D8}"/>
              </a:ext>
            </a:extLst>
          </p:cNvPr>
          <p:cNvSpPr/>
          <p:nvPr/>
        </p:nvSpPr>
        <p:spPr>
          <a:xfrm>
            <a:off x="10554511" y="1850376"/>
            <a:ext cx="799281" cy="4301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444C0B-C987-4830-8BE8-C9F5F3550120}"/>
              </a:ext>
            </a:extLst>
          </p:cNvPr>
          <p:cNvSpPr/>
          <p:nvPr/>
        </p:nvSpPr>
        <p:spPr>
          <a:xfrm>
            <a:off x="6497621" y="1850376"/>
            <a:ext cx="1749806" cy="430183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3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7B115A1F-11D6-4768-9DBF-6D03FE0AE46A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CF51474-2848-47DA-B8C0-8B0FAFDD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B1059AA-8F63-4388-94B0-F3538453A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403"/>
          <a:stretch/>
        </p:blipFill>
        <p:spPr>
          <a:xfrm>
            <a:off x="838200" y="1500161"/>
            <a:ext cx="7343775" cy="3046682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96B859-5689-446A-AAE1-C0BCA282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93B075E-59B1-46D4-8426-E2B9D0D83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10013"/>
              </p:ext>
            </p:extLst>
          </p:nvPr>
        </p:nvGraphicFramePr>
        <p:xfrm>
          <a:off x="838200" y="4892675"/>
          <a:ext cx="10126494" cy="1828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126963">
                  <a:extLst>
                    <a:ext uri="{9D8B030D-6E8A-4147-A177-3AD203B41FA5}">
                      <a16:colId xmlns:a16="http://schemas.microsoft.com/office/drawing/2014/main" val="1476979011"/>
                    </a:ext>
                  </a:extLst>
                </a:gridCol>
                <a:gridCol w="7999531">
                  <a:extLst>
                    <a:ext uri="{9D8B030D-6E8A-4147-A177-3AD203B41FA5}">
                      <a16:colId xmlns:a16="http://schemas.microsoft.com/office/drawing/2014/main" val="1494400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-H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Inter-Reasoning attention,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</a:rPr>
                        <a:t> 直接到</a:t>
                      </a:r>
                      <a:r>
                        <a:rPr lang="en-US" altLang="zh-TW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Intra-Reasoning attention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36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-G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Intra-Reasoning attention,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</a:rPr>
                        <a:t>沒加入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altLang="zh-TW" sz="2400" b="0" dirty="0" err="1">
                          <a:solidFill>
                            <a:schemeClr val="tx1"/>
                          </a:solidFill>
                        </a:rPr>
                        <a:t>user,item,rating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</a:rPr>
                        <a:t>資訊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54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-M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去除</a:t>
                      </a:r>
                      <a:r>
                        <a:rPr lang="en-US" altLang="zh-TW" sz="2400" dirty="0"/>
                        <a:t>Historical reasoning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04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-P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沒有使用複製機制</a:t>
                      </a:r>
                      <a:r>
                        <a:rPr lang="en-US" altLang="zh-TW" sz="2400" dirty="0"/>
                        <a:t>,</a:t>
                      </a:r>
                      <a:r>
                        <a:rPr lang="zh-TW" altLang="en-US" sz="2400" dirty="0"/>
                        <a:t>不會從</a:t>
                      </a:r>
                      <a:r>
                        <a:rPr lang="en-US" altLang="zh-TW" sz="2400" dirty="0"/>
                        <a:t>Historical reasoning memory</a:t>
                      </a:r>
                      <a:r>
                        <a:rPr lang="zh-TW" altLang="en-US" sz="2400" dirty="0"/>
                        <a:t>挑字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74852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CEC09B60-AAC2-422C-9B58-63357D846461}"/>
              </a:ext>
            </a:extLst>
          </p:cNvPr>
          <p:cNvSpPr txBox="1"/>
          <p:nvPr/>
        </p:nvSpPr>
        <p:spPr>
          <a:xfrm>
            <a:off x="2266243" y="1969012"/>
            <a:ext cx="2334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2</a:t>
            </a:r>
            <a:endParaRPr lang="zh-TW" altLang="en-US" sz="1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D37E3BA-E75E-4DDD-BD21-4013D406F08F}"/>
              </a:ext>
            </a:extLst>
          </p:cNvPr>
          <p:cNvSpPr txBox="1"/>
          <p:nvPr/>
        </p:nvSpPr>
        <p:spPr>
          <a:xfrm>
            <a:off x="5823324" y="1751095"/>
            <a:ext cx="2334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L</a:t>
            </a:r>
            <a:endParaRPr lang="zh-TW" altLang="en-US" sz="16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8A99B92-F3F7-41BB-9FD8-2B00D35B3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267" y="247631"/>
            <a:ext cx="4117733" cy="36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279A4087-D8DF-4D7B-8F45-6668987F87AD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874C106-B746-4117-8BE1-3A179DA5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B40AFA-463F-4C29-A4B3-00506BB8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D15CB2-D03D-425B-A2E3-6C01A980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323" y="502835"/>
            <a:ext cx="7553991" cy="621864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16CC440-95D4-44DB-9261-6D37070C5369}"/>
              </a:ext>
            </a:extLst>
          </p:cNvPr>
          <p:cNvSpPr/>
          <p:nvPr/>
        </p:nvSpPr>
        <p:spPr>
          <a:xfrm>
            <a:off x="5099125" y="1818042"/>
            <a:ext cx="785308" cy="322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D38C3C-7AD7-43FD-A337-05184A08115B}"/>
              </a:ext>
            </a:extLst>
          </p:cNvPr>
          <p:cNvSpPr/>
          <p:nvPr/>
        </p:nvSpPr>
        <p:spPr>
          <a:xfrm>
            <a:off x="6381078" y="3860014"/>
            <a:ext cx="3247016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94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橢圓 13">
            <a:extLst>
              <a:ext uri="{FF2B5EF4-FFF2-40B4-BE49-F238E27FC236}">
                <a16:creationId xmlns:a16="http://schemas.microsoft.com/office/drawing/2014/main" id="{AD4D1885-6F19-41F0-B21C-05300A097383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12DBE19-2BA2-41C7-9911-B343C2EC7AF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altLang="zh-TW" b="1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53628B-77DF-481B-AB7B-1491C24E4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2B675F5E-EA13-41A0-A239-6B0E543C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825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id="{A1C27F0B-1604-4260-B479-F8CE40163909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D46674D-5CA4-4E20-9D84-B73B1E39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Conclusion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53A678-4CA3-4234-A7D0-71D8094C4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propose a transformer-based reasoning network for personalized review summarization, which is able to effectively incorporate the </a:t>
            </a:r>
            <a:r>
              <a:rPr lang="en-US" altLang="zh-TW" dirty="0">
                <a:solidFill>
                  <a:srgbClr val="FF0000"/>
                </a:solidFill>
              </a:rPr>
              <a:t>historical summaries </a:t>
            </a:r>
            <a:r>
              <a:rPr lang="en-US" altLang="zh-TW" dirty="0"/>
              <a:t>into the review summary generation.</a:t>
            </a:r>
          </a:p>
          <a:p>
            <a:endParaRPr lang="en-US" altLang="zh-TW" dirty="0"/>
          </a:p>
          <a:p>
            <a:r>
              <a:rPr lang="en-US" altLang="zh-TW" dirty="0"/>
              <a:t>historical reasoning memory from the historical summaries can alleviate the </a:t>
            </a:r>
            <a:r>
              <a:rPr lang="en-US" altLang="zh-TW" dirty="0">
                <a:solidFill>
                  <a:srgbClr val="FF0000"/>
                </a:solidFill>
              </a:rPr>
              <a:t>out-of-vocabulary</a:t>
            </a:r>
            <a:r>
              <a:rPr lang="en-US" altLang="zh-TW" dirty="0"/>
              <a:t> problem.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7A4200-0F48-49F8-879D-0BF61CD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98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id="{9456B1DB-E6B0-4DB9-8A77-3AB0738B65FA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1E30F2B-2BA4-42F4-A236-E057459F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 - Goal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65F8F9-525F-49C4-8424-EC2BA1E3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B209AB-2882-4274-9C6C-C3CEB794B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0" t="39827"/>
          <a:stretch/>
        </p:blipFill>
        <p:spPr>
          <a:xfrm>
            <a:off x="1055620" y="2528596"/>
            <a:ext cx="1199672" cy="1490178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56BB4F75-1BDA-42EA-B501-A7B04C1F664D}"/>
              </a:ext>
            </a:extLst>
          </p:cNvPr>
          <p:cNvSpPr/>
          <p:nvPr/>
        </p:nvSpPr>
        <p:spPr>
          <a:xfrm>
            <a:off x="2687217" y="2925147"/>
            <a:ext cx="746449" cy="50385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B43D9DA5-0E32-493D-BE54-875A3ECE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20" y="5395912"/>
            <a:ext cx="10058693" cy="1325563"/>
          </a:xfrm>
        </p:spPr>
        <p:txBody>
          <a:bodyPr/>
          <a:lstStyle/>
          <a:p>
            <a:r>
              <a:rPr lang="en-US" altLang="zh-TW" dirty="0"/>
              <a:t>Input = &lt;review text,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userID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 err="1"/>
              <a:t>itemID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/>
              <a:t>rating,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historical summary</a:t>
            </a:r>
            <a:r>
              <a:rPr lang="en-US" altLang="zh-TW" dirty="0"/>
              <a:t>)&gt;</a:t>
            </a:r>
          </a:p>
          <a:p>
            <a:r>
              <a:rPr lang="en-US" altLang="zh-TW" dirty="0"/>
              <a:t>Output = summary</a:t>
            </a:r>
            <a:endParaRPr lang="zh-TW" altLang="en-US" dirty="0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FB6F7312-8989-4BDF-A1C1-CFDACAD9C720}"/>
              </a:ext>
            </a:extLst>
          </p:cNvPr>
          <p:cNvSpPr/>
          <p:nvPr/>
        </p:nvSpPr>
        <p:spPr>
          <a:xfrm>
            <a:off x="8758334" y="2924174"/>
            <a:ext cx="746449" cy="50385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D10399B-31B8-4A00-9AA9-17A01F1A4438}"/>
              </a:ext>
            </a:extLst>
          </p:cNvPr>
          <p:cNvSpPr/>
          <p:nvPr/>
        </p:nvSpPr>
        <p:spPr>
          <a:xfrm>
            <a:off x="9834465" y="2830480"/>
            <a:ext cx="1894115" cy="712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</a:rPr>
              <a:t>Summary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CF5C2CC7-1F0C-49D4-A62C-BACFB3DD19CC}"/>
              </a:ext>
            </a:extLst>
          </p:cNvPr>
          <p:cNvGrpSpPr/>
          <p:nvPr/>
        </p:nvGrpSpPr>
        <p:grpSpPr>
          <a:xfrm>
            <a:off x="3620277" y="1502557"/>
            <a:ext cx="4973216" cy="3396343"/>
            <a:chOff x="3620277" y="1502557"/>
            <a:chExt cx="4973216" cy="339634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97BABEA-4F44-4100-910A-D8DD4EAEA102}"/>
                </a:ext>
              </a:extLst>
            </p:cNvPr>
            <p:cNvSpPr/>
            <p:nvPr/>
          </p:nvSpPr>
          <p:spPr>
            <a:xfrm>
              <a:off x="3620277" y="1502557"/>
              <a:ext cx="4973216" cy="33963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60B7CEDE-7BBC-47D1-8D65-05B25C0CE255}"/>
                </a:ext>
              </a:extLst>
            </p:cNvPr>
            <p:cNvSpPr/>
            <p:nvPr/>
          </p:nvSpPr>
          <p:spPr>
            <a:xfrm>
              <a:off x="6490936" y="2329277"/>
              <a:ext cx="1707502" cy="6419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Summary 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A81933C1-909C-43CA-8003-4ED9A7C38FD9}"/>
                </a:ext>
              </a:extLst>
            </p:cNvPr>
            <p:cNvSpPr/>
            <p:nvPr/>
          </p:nvSpPr>
          <p:spPr>
            <a:xfrm>
              <a:off x="6490936" y="3157158"/>
              <a:ext cx="1707502" cy="6419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Summary 2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57196845-D72D-4CA1-8F3A-A7CC383A2DA7}"/>
                </a:ext>
              </a:extLst>
            </p:cNvPr>
            <p:cNvSpPr txBox="1"/>
            <p:nvPr/>
          </p:nvSpPr>
          <p:spPr>
            <a:xfrm>
              <a:off x="7043465" y="3931390"/>
              <a:ext cx="861774" cy="8585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4400" dirty="0"/>
                <a:t>…..</a:t>
              </a:r>
              <a:endParaRPr lang="zh-TW" altLang="en-US" sz="4400" dirty="0"/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8BF243F7-1604-4630-A1AE-4E62346C23AF}"/>
                </a:ext>
              </a:extLst>
            </p:cNvPr>
            <p:cNvSpPr/>
            <p:nvPr/>
          </p:nvSpPr>
          <p:spPr>
            <a:xfrm>
              <a:off x="3993564" y="1913283"/>
              <a:ext cx="1707502" cy="6419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User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08B0D010-2F94-47F2-BC57-D49BC0A044DB}"/>
                </a:ext>
              </a:extLst>
            </p:cNvPr>
            <p:cNvSpPr/>
            <p:nvPr/>
          </p:nvSpPr>
          <p:spPr>
            <a:xfrm>
              <a:off x="3993564" y="2749293"/>
              <a:ext cx="1707502" cy="6419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Item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id="{DA481BB9-CE23-4A45-ACAA-B7C45222F953}"/>
                </a:ext>
              </a:extLst>
            </p:cNvPr>
            <p:cNvSpPr/>
            <p:nvPr/>
          </p:nvSpPr>
          <p:spPr>
            <a:xfrm>
              <a:off x="3993564" y="3567287"/>
              <a:ext cx="1707502" cy="6419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Rating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693C89B9-6FF7-46B8-85A0-3213177DC8A1}"/>
                </a:ext>
              </a:extLst>
            </p:cNvPr>
            <p:cNvSpPr txBox="1"/>
            <p:nvPr/>
          </p:nvSpPr>
          <p:spPr>
            <a:xfrm>
              <a:off x="6271104" y="1834155"/>
              <a:ext cx="2203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Historical summary</a:t>
              </a:r>
              <a:endParaRPr lang="zh-TW" altLang="en-US" sz="2000" dirty="0"/>
            </a:p>
          </p:txBody>
        </p:sp>
        <p:sp>
          <p:nvSpPr>
            <p:cNvPr id="27" name="加號 26">
              <a:extLst>
                <a:ext uri="{FF2B5EF4-FFF2-40B4-BE49-F238E27FC236}">
                  <a16:creationId xmlns:a16="http://schemas.microsoft.com/office/drawing/2014/main" id="{FA5625D1-C620-489C-A702-795929AF4A8F}"/>
                </a:ext>
              </a:extLst>
            </p:cNvPr>
            <p:cNvSpPr/>
            <p:nvPr/>
          </p:nvSpPr>
          <p:spPr>
            <a:xfrm>
              <a:off x="5833217" y="2823657"/>
              <a:ext cx="547336" cy="572057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78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id="{428F6E67-391E-43C9-A27E-C9FE7750DA3D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10015AA-FB51-422D-ADF8-21DA63B1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3BB352-6975-4F62-8626-C5668E41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2FA41EE-C0CA-4AAA-B550-83A009235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70" y="1986080"/>
            <a:ext cx="6817665" cy="403042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EF201E8-838B-4009-9588-00E3D8ABA221}"/>
              </a:ext>
            </a:extLst>
          </p:cNvPr>
          <p:cNvSpPr txBox="1"/>
          <p:nvPr/>
        </p:nvSpPr>
        <p:spPr>
          <a:xfrm>
            <a:off x="8136294" y="2071396"/>
            <a:ext cx="3648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</a:rPr>
              <a:t>Historical summary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zh-TW" altLang="en-US" sz="2400" dirty="0"/>
              <a:t>由輸入的</a:t>
            </a:r>
            <a:r>
              <a:rPr lang="en-US" altLang="zh-TW" sz="2400" dirty="0"/>
              <a:t>user</a:t>
            </a:r>
            <a:r>
              <a:rPr lang="zh-TW" altLang="en-US" sz="2400" dirty="0"/>
              <a:t> </a:t>
            </a:r>
            <a:r>
              <a:rPr lang="en-US" altLang="zh-TW" sz="2400" dirty="0"/>
              <a:t>and item</a:t>
            </a:r>
            <a:r>
              <a:rPr lang="zh-TW" altLang="en-US" sz="2400" dirty="0"/>
              <a:t>過往的</a:t>
            </a:r>
            <a:r>
              <a:rPr lang="en-US" altLang="zh-TW" sz="2400" dirty="0"/>
              <a:t>review summary</a:t>
            </a:r>
            <a:r>
              <a:rPr lang="zh-TW" altLang="en-US" sz="2400" dirty="0"/>
              <a:t>所組成</a:t>
            </a:r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Amazon</a:t>
            </a:r>
            <a:r>
              <a:rPr lang="zh-TW" altLang="en-US" sz="2400" dirty="0"/>
              <a:t> </a:t>
            </a:r>
            <a:r>
              <a:rPr lang="en-US" altLang="zh-TW" sz="2400" dirty="0"/>
              <a:t>dataset</a:t>
            </a:r>
            <a:r>
              <a:rPr lang="zh-TW" altLang="en-US" sz="2400" dirty="0"/>
              <a:t>擁有每篇</a:t>
            </a:r>
            <a:r>
              <a:rPr lang="en-US" altLang="zh-TW" sz="2400" dirty="0"/>
              <a:t>review</a:t>
            </a:r>
            <a:r>
              <a:rPr lang="zh-TW" altLang="en-US" sz="2400" dirty="0"/>
              <a:t>對應一篇</a:t>
            </a:r>
            <a:r>
              <a:rPr lang="en-US" altLang="zh-TW" sz="2400" dirty="0"/>
              <a:t>summary</a:t>
            </a:r>
            <a:endParaRPr lang="zh-TW" altLang="en-US" sz="2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6258E29-B1A2-4BB1-B1F9-9CE358FF54E3}"/>
              </a:ext>
            </a:extLst>
          </p:cNvPr>
          <p:cNvSpPr/>
          <p:nvPr/>
        </p:nvSpPr>
        <p:spPr>
          <a:xfrm>
            <a:off x="837368" y="3558262"/>
            <a:ext cx="6868935" cy="250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3CD7A8A-C61D-4B64-8A4B-E0A004D9B38F}"/>
              </a:ext>
            </a:extLst>
          </p:cNvPr>
          <p:cNvCxnSpPr/>
          <p:nvPr/>
        </p:nvCxnSpPr>
        <p:spPr>
          <a:xfrm flipH="1">
            <a:off x="5395079" y="2962469"/>
            <a:ext cx="494522" cy="9330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E731D1D7-407C-4E78-B7DC-7FA3F2880DC9}"/>
              </a:ext>
            </a:extLst>
          </p:cNvPr>
          <p:cNvCxnSpPr>
            <a:cxnSpLocks/>
          </p:cNvCxnSpPr>
          <p:nvPr/>
        </p:nvCxnSpPr>
        <p:spPr>
          <a:xfrm>
            <a:off x="5889601" y="2962469"/>
            <a:ext cx="258280" cy="9330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587C01A-5554-46A9-BC30-E4E0A1AE6736}"/>
              </a:ext>
            </a:extLst>
          </p:cNvPr>
          <p:cNvSpPr txBox="1"/>
          <p:nvPr/>
        </p:nvSpPr>
        <p:spPr>
          <a:xfrm>
            <a:off x="4981374" y="3895530"/>
            <a:ext cx="83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user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44BEE6B-1F33-47DE-B721-794B8F39A180}"/>
              </a:ext>
            </a:extLst>
          </p:cNvPr>
          <p:cNvSpPr txBox="1"/>
          <p:nvPr/>
        </p:nvSpPr>
        <p:spPr>
          <a:xfrm>
            <a:off x="5811846" y="3895530"/>
            <a:ext cx="83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item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F4CA726-6647-4F63-8FB5-4CD74FECB0F9}"/>
              </a:ext>
            </a:extLst>
          </p:cNvPr>
          <p:cNvSpPr txBox="1"/>
          <p:nvPr/>
        </p:nvSpPr>
        <p:spPr>
          <a:xfrm>
            <a:off x="6642318" y="3895530"/>
            <a:ext cx="92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rating</a:t>
            </a:r>
            <a:endParaRPr lang="zh-TW" altLang="en-US" sz="2400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E94DC9F-2923-4CDF-9042-DC163B627656}"/>
              </a:ext>
            </a:extLst>
          </p:cNvPr>
          <p:cNvCxnSpPr>
            <a:cxnSpLocks/>
          </p:cNvCxnSpPr>
          <p:nvPr/>
        </p:nvCxnSpPr>
        <p:spPr>
          <a:xfrm>
            <a:off x="5888769" y="2962469"/>
            <a:ext cx="1185771" cy="9330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形 6" descr="使用者">
            <a:extLst>
              <a:ext uri="{FF2B5EF4-FFF2-40B4-BE49-F238E27FC236}">
                <a16:creationId xmlns:a16="http://schemas.microsoft.com/office/drawing/2014/main" id="{7FECD082-3966-450B-80EA-93EB9F3D4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1569" y="507938"/>
            <a:ext cx="914400" cy="9144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83A7B86-A351-4AD0-ACC8-20063817BC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730" t="39827"/>
          <a:stretch/>
        </p:blipFill>
        <p:spPr>
          <a:xfrm>
            <a:off x="7523151" y="459993"/>
            <a:ext cx="914400" cy="1135826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6ABFBBC1-E5FC-4A43-89B1-F0288F887F8E}"/>
              </a:ext>
            </a:extLst>
          </p:cNvPr>
          <p:cNvSpPr/>
          <p:nvPr/>
        </p:nvSpPr>
        <p:spPr>
          <a:xfrm>
            <a:off x="6567099" y="841493"/>
            <a:ext cx="592886" cy="2450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B4D14B26-570B-48D3-B599-A428C38231E5}"/>
              </a:ext>
            </a:extLst>
          </p:cNvPr>
          <p:cNvSpPr/>
          <p:nvPr/>
        </p:nvSpPr>
        <p:spPr>
          <a:xfrm>
            <a:off x="8801917" y="841493"/>
            <a:ext cx="592886" cy="2450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0341243-9DE1-406A-B77E-69C1D5C03DBF}"/>
              </a:ext>
            </a:extLst>
          </p:cNvPr>
          <p:cNvSpPr/>
          <p:nvPr/>
        </p:nvSpPr>
        <p:spPr>
          <a:xfrm>
            <a:off x="9615933" y="607597"/>
            <a:ext cx="1894115" cy="712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</a:rPr>
              <a:t>過往評論</a:t>
            </a:r>
            <a:r>
              <a:rPr lang="en-US" altLang="zh-TW" sz="2400" b="1" dirty="0">
                <a:solidFill>
                  <a:schemeClr val="tx1"/>
                </a:solidFill>
              </a:rPr>
              <a:t>Summary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B7873AA-B339-4ACB-BAF2-FC29F18A256F}"/>
              </a:ext>
            </a:extLst>
          </p:cNvPr>
          <p:cNvSpPr txBox="1"/>
          <p:nvPr/>
        </p:nvSpPr>
        <p:spPr>
          <a:xfrm>
            <a:off x="5545893" y="109604"/>
            <a:ext cx="83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user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415932E-5E7F-4F57-AD57-7555EA95EF11}"/>
              </a:ext>
            </a:extLst>
          </p:cNvPr>
          <p:cNvSpPr txBox="1"/>
          <p:nvPr/>
        </p:nvSpPr>
        <p:spPr>
          <a:xfrm>
            <a:off x="7298216" y="21235"/>
            <a:ext cx="15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過往評論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710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5" grpId="0"/>
      <p:bldP spid="16" grpId="0"/>
      <p:bldP spid="13" grpId="0"/>
      <p:bldP spid="8" grpId="0" animBg="1"/>
      <p:bldP spid="19" grpId="0" animBg="1"/>
      <p:bldP spid="20" grpId="0" animBg="1"/>
      <p:bldP spid="2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id="{8BE4F021-1185-4229-824E-58F7B8D7B300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6A1F2F-44DD-426D-94D0-29EF6A84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3DE13A-7170-4F25-9B3B-9BB9D0A0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032" y="0"/>
            <a:ext cx="7665345" cy="6858000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008DA143-FF09-4C4B-A40A-DF1FEEA32563}"/>
              </a:ext>
            </a:extLst>
          </p:cNvPr>
          <p:cNvCxnSpPr>
            <a:cxnSpLocks/>
          </p:cNvCxnSpPr>
          <p:nvPr/>
        </p:nvCxnSpPr>
        <p:spPr>
          <a:xfrm>
            <a:off x="1800808" y="4777273"/>
            <a:ext cx="5365102" cy="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96575EA-578C-4505-9DA9-A99066559D6D}"/>
              </a:ext>
            </a:extLst>
          </p:cNvPr>
          <p:cNvCxnSpPr>
            <a:cxnSpLocks/>
          </p:cNvCxnSpPr>
          <p:nvPr/>
        </p:nvCxnSpPr>
        <p:spPr>
          <a:xfrm>
            <a:off x="1800808" y="3548742"/>
            <a:ext cx="5365102" cy="0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7FE01CF-592E-493B-ADBB-C610BD3B3277}"/>
              </a:ext>
            </a:extLst>
          </p:cNvPr>
          <p:cNvSpPr txBox="1"/>
          <p:nvPr/>
        </p:nvSpPr>
        <p:spPr>
          <a:xfrm>
            <a:off x="291047" y="5110850"/>
            <a:ext cx="241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Review encoding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0587429-E573-47AC-87D8-AA379ECDC7A4}"/>
              </a:ext>
            </a:extLst>
          </p:cNvPr>
          <p:cNvSpPr txBox="1"/>
          <p:nvPr/>
        </p:nvSpPr>
        <p:spPr>
          <a:xfrm>
            <a:off x="291047" y="3716601"/>
            <a:ext cx="241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7030A0"/>
                </a:solidFill>
              </a:rPr>
              <a:t>Inter-Reasoning attention</a:t>
            </a:r>
            <a:endParaRPr lang="zh-TW" altLang="en-US" sz="2400" dirty="0">
              <a:solidFill>
                <a:srgbClr val="7030A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47752B0-F91C-494F-8DC5-42C4A12CAC45}"/>
              </a:ext>
            </a:extLst>
          </p:cNvPr>
          <p:cNvSpPr txBox="1"/>
          <p:nvPr/>
        </p:nvSpPr>
        <p:spPr>
          <a:xfrm>
            <a:off x="291047" y="2451600"/>
            <a:ext cx="241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Intra-Reasoning attention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7C0F1DB-9CE7-4FB9-B397-BA35FD9F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Framework 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7696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8C3E0994-E61D-428F-A1F0-0B5DC97BA013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83F598-5D48-4A0A-87D8-6D1BEFD8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C7B98F-A921-4F0A-BD68-5D0AFE67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5345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BF29F1F-7232-45FD-9B8F-011B25573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96" y="429289"/>
            <a:ext cx="3790079" cy="546430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40EF090-7A1E-47A2-97A7-A196D17333E4}"/>
              </a:ext>
            </a:extLst>
          </p:cNvPr>
          <p:cNvSpPr/>
          <p:nvPr/>
        </p:nvSpPr>
        <p:spPr>
          <a:xfrm>
            <a:off x="1341398" y="3974840"/>
            <a:ext cx="2491274" cy="625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9EAA261-AE28-44A9-BF5B-F6CD8A4A41D0}"/>
              </a:ext>
            </a:extLst>
          </p:cNvPr>
          <p:cNvSpPr/>
          <p:nvPr/>
        </p:nvSpPr>
        <p:spPr>
          <a:xfrm>
            <a:off x="1341398" y="2177142"/>
            <a:ext cx="2491274" cy="625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3B10328-8CF4-4F77-8F23-388AC02FEC02}"/>
              </a:ext>
            </a:extLst>
          </p:cNvPr>
          <p:cNvSpPr/>
          <p:nvPr/>
        </p:nvSpPr>
        <p:spPr>
          <a:xfrm>
            <a:off x="4125030" y="2848865"/>
            <a:ext cx="2491274" cy="625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00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70A96A57-C8EA-45CC-9DDB-9BD22D72FBBE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4A176A0-B2FB-4F92-B933-0762BB2D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Method - </a:t>
            </a:r>
            <a:r>
              <a:rPr lang="en-US" altLang="zh-TW" sz="4000" b="1" dirty="0">
                <a:solidFill>
                  <a:srgbClr val="C00000"/>
                </a:solidFill>
              </a:rPr>
              <a:t>Review encoding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FDFCB86-42C9-4675-979B-1773253D6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2845347"/>
                <a:ext cx="5643465" cy="1603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Input review</a:t>
                </a:r>
                <a:r>
                  <a:rPr lang="zh-TW" altLang="en-US" dirty="0"/>
                  <a:t> 以</a:t>
                </a:r>
                <a:r>
                  <a:rPr lang="en-US" altLang="zh-TW" dirty="0"/>
                  <a:t>word</a:t>
                </a:r>
                <a:r>
                  <a:rPr lang="zh-TW" altLang="en-US" dirty="0"/>
                  <a:t>為單位</a:t>
                </a:r>
                <a:endParaRPr lang="en-US" altLang="zh-TW" dirty="0"/>
              </a:p>
              <a:p>
                <a:r>
                  <a:rPr lang="en-US" altLang="zh-TW" dirty="0"/>
                  <a:t>Bi-directional GRU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layer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=&gt; H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, · · ·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TW" dirty="0"/>
                  <a:t>}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FDFCB86-42C9-4675-979B-1773253D6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2845347"/>
                <a:ext cx="5643465" cy="1603375"/>
              </a:xfrm>
              <a:blipFill>
                <a:blip r:embed="rId2"/>
                <a:stretch>
                  <a:fillRect l="-2160" t="-7224" b="-41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6E19F6-0A04-4BA2-BAA6-9E3AE31B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5944716-F224-4845-A748-6DD274A8B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19" r="50535"/>
          <a:stretch/>
        </p:blipFill>
        <p:spPr>
          <a:xfrm>
            <a:off x="838200" y="1690688"/>
            <a:ext cx="3791646" cy="4963886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EDB7994-7D0E-4EA7-AFDD-DC967FCCF520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3526971" y="3647035"/>
            <a:ext cx="2569029" cy="20353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24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70A96A57-C8EA-45CC-9DDB-9BD22D72FBBE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4A176A0-B2FB-4F92-B933-0762BB2D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Method - </a:t>
            </a:r>
            <a:r>
              <a:rPr lang="en-US" altLang="zh-TW" sz="4000" b="1" dirty="0">
                <a:solidFill>
                  <a:srgbClr val="7030A0"/>
                </a:solidFill>
              </a:rPr>
              <a:t>Inter-Reasoning attention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FDFCB86-42C9-4675-979B-1773253D6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917" y="4328942"/>
                <a:ext cx="3544856" cy="1117826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Historical summaries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=&gt; Z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b="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, · · ·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TW" b="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dirty="0"/>
                  <a:t>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FDFCB86-42C9-4675-979B-1773253D6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917" y="4328942"/>
                <a:ext cx="3544856" cy="1117826"/>
              </a:xfrm>
              <a:blipFill>
                <a:blip r:embed="rId3"/>
                <a:stretch>
                  <a:fillRect l="-3614" t="-8743" r="-516" b="-43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6E19F6-0A04-4BA2-BAA6-9E3AE31B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9C8EEA4-0B59-4E7C-ACEA-97B72845BA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19" r="50535"/>
          <a:stretch/>
        </p:blipFill>
        <p:spPr>
          <a:xfrm>
            <a:off x="3749026" y="1528989"/>
            <a:ext cx="3791646" cy="4963886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AA8F732-FE87-4677-B65F-32B571E33C03}"/>
              </a:ext>
            </a:extLst>
          </p:cNvPr>
          <p:cNvCxnSpPr>
            <a:cxnSpLocks/>
            <a:endCxn id="3" idx="3"/>
          </p:cNvCxnSpPr>
          <p:nvPr/>
        </p:nvCxnSpPr>
        <p:spPr>
          <a:xfrm flipH="1" flipV="1">
            <a:off x="3761773" y="4887855"/>
            <a:ext cx="922194" cy="18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C05DB241-B967-467B-9FA3-71F827B6B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959" y="2987259"/>
            <a:ext cx="3077547" cy="193507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9826162-6577-41A9-A47A-B6456261EC30}"/>
              </a:ext>
            </a:extLst>
          </p:cNvPr>
          <p:cNvSpPr/>
          <p:nvPr/>
        </p:nvSpPr>
        <p:spPr>
          <a:xfrm>
            <a:off x="9657184" y="2987259"/>
            <a:ext cx="914400" cy="558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AB605D99-9D15-450C-805A-93FB1AF72BCB}"/>
              </a:ext>
            </a:extLst>
          </p:cNvPr>
          <p:cNvCxnSpPr>
            <a:cxnSpLocks/>
          </p:cNvCxnSpPr>
          <p:nvPr/>
        </p:nvCxnSpPr>
        <p:spPr>
          <a:xfrm flipV="1">
            <a:off x="6624735" y="3429000"/>
            <a:ext cx="3032449" cy="8999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D13306EE-2C3A-4A98-9E89-8E75C37DD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552" y="5287095"/>
            <a:ext cx="4813653" cy="41142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5CDFE0D-D293-44FD-A6DE-EC955556B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8442" y="130311"/>
            <a:ext cx="6769359" cy="6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2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70A96A57-C8EA-45CC-9DDB-9BD22D72FBBE}"/>
              </a:ext>
            </a:extLst>
          </p:cNvPr>
          <p:cNvSpPr/>
          <p:nvPr/>
        </p:nvSpPr>
        <p:spPr>
          <a:xfrm>
            <a:off x="11114314" y="5893594"/>
            <a:ext cx="2155372" cy="1655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4A176A0-B2FB-4F92-B933-0762BB2D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Method - 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Intra-Reasoning attention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6E19F6-0A04-4BA2-BAA6-9E3AE31B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1E7B-7266-49BB-AEC4-7795AFB27CBC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9C8EEA4-0B59-4E7C-ACEA-97B72845B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19" r="46441"/>
          <a:stretch/>
        </p:blipFill>
        <p:spPr>
          <a:xfrm>
            <a:off x="2967134" y="1757589"/>
            <a:ext cx="4105469" cy="496388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58971D9-C613-4C48-AA8E-011101259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12" y="2034229"/>
            <a:ext cx="2615723" cy="46757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6A91E07-DDC9-42E7-BDE0-9B547B3F6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366"/>
          <a:stretch/>
        </p:blipFill>
        <p:spPr>
          <a:xfrm>
            <a:off x="7647883" y="2424847"/>
            <a:ext cx="773619" cy="52588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0BAE5FB-6B75-40F6-AED7-FAFFCEF77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883" y="1690688"/>
            <a:ext cx="3349787" cy="525881"/>
          </a:xfrm>
          <a:prstGeom prst="rect">
            <a:avLst/>
          </a:prstGeom>
        </p:spPr>
      </p:pic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9267925-CF6E-43FE-A147-8AD36C6AB0D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072603" y="4488025"/>
            <a:ext cx="4027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31AF97C6-A9B4-4AE7-879D-27EB543E9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376" y="4210769"/>
            <a:ext cx="2443065" cy="554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598B2FC-ECA8-44AF-A5D1-90722B71E3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38"/>
          <a:stretch/>
        </p:blipFill>
        <p:spPr>
          <a:xfrm>
            <a:off x="9664905" y="2367569"/>
            <a:ext cx="2058943" cy="525881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10F75AAD-3106-4155-B42F-BD0F8CB6089B}"/>
              </a:ext>
            </a:extLst>
          </p:cNvPr>
          <p:cNvSpPr txBox="1"/>
          <p:nvPr/>
        </p:nvSpPr>
        <p:spPr>
          <a:xfrm>
            <a:off x="8421502" y="2427508"/>
            <a:ext cx="136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sigmoid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2409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7">
      <a:majorFont>
        <a:latin typeface="Calibri Light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417</Words>
  <Application>Microsoft Office PowerPoint</Application>
  <PresentationFormat>寬螢幕</PresentationFormat>
  <Paragraphs>108</Paragraphs>
  <Slides>20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微軟正黑體</vt:lpstr>
      <vt:lpstr>新細明體</vt:lpstr>
      <vt:lpstr>Arial</vt:lpstr>
      <vt:lpstr>Calibri</vt:lpstr>
      <vt:lpstr>Calibri Light</vt:lpstr>
      <vt:lpstr>Cambria Math</vt:lpstr>
      <vt:lpstr>Office 佈景主題</vt:lpstr>
      <vt:lpstr>Transformer Reasoning Network for Personalized Review Summarization</vt:lpstr>
      <vt:lpstr>Outline</vt:lpstr>
      <vt:lpstr>Introduction - Goal</vt:lpstr>
      <vt:lpstr>Introduction</vt:lpstr>
      <vt:lpstr>Framework </vt:lpstr>
      <vt:lpstr>PowerPoint 簡報</vt:lpstr>
      <vt:lpstr>Method - Review encoding</vt:lpstr>
      <vt:lpstr>Method - Inter-Reasoning attention</vt:lpstr>
      <vt:lpstr>Method - Intra-Reasoning attention</vt:lpstr>
      <vt:lpstr>Method - Decoder</vt:lpstr>
      <vt:lpstr>Method - Decoder </vt:lpstr>
      <vt:lpstr>Loss function</vt:lpstr>
      <vt:lpstr>Experiment - Dataset</vt:lpstr>
      <vt:lpstr>Experiment</vt:lpstr>
      <vt:lpstr>Rouge </vt:lpstr>
      <vt:lpstr>Experiment</vt:lpstr>
      <vt:lpstr>Experiment</vt:lpstr>
      <vt:lpstr>Experiment</vt:lpstr>
      <vt:lpstr>Experiment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Transformer Reasoning Network for Personalized Review Summarization</dc:title>
  <dc:creator>User</dc:creator>
  <cp:lastModifiedBy>user</cp:lastModifiedBy>
  <cp:revision>134</cp:revision>
  <dcterms:created xsi:type="dcterms:W3CDTF">2022-01-27T07:39:03Z</dcterms:created>
  <dcterms:modified xsi:type="dcterms:W3CDTF">2022-02-10T15:27:14Z</dcterms:modified>
</cp:coreProperties>
</file>